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62" r:id="rId3"/>
    <p:sldId id="257" r:id="rId4"/>
    <p:sldId id="320" r:id="rId5"/>
    <p:sldId id="325" r:id="rId6"/>
    <p:sldId id="326" r:id="rId7"/>
    <p:sldId id="314" r:id="rId8"/>
    <p:sldId id="321" r:id="rId9"/>
    <p:sldId id="327" r:id="rId10"/>
    <p:sldId id="323" r:id="rId11"/>
    <p:sldId id="322" r:id="rId12"/>
    <p:sldId id="324" r:id="rId13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1"/>
    <a:srgbClr val="0000FF"/>
    <a:srgbClr val="63A808"/>
    <a:srgbClr val="3333CC"/>
    <a:srgbClr val="9CC2E5"/>
    <a:srgbClr val="1E4E79"/>
    <a:srgbClr val="DDEAF6"/>
    <a:srgbClr val="EAEAEA"/>
    <a:srgbClr val="CC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6" y="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7497133978042041"/>
          <c:y val="0"/>
          <c:w val="0.57750427075129063"/>
          <c:h val="0.84024858678625602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63A808"/>
            </a:solidFill>
            <a:ln>
              <a:noFill/>
            </a:ln>
            <a:effectLst/>
            <a:sp3d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Лист1!$B$3:$B$10</c:f>
              <c:strCache>
                <c:ptCount val="8"/>
                <c:pt idx="0">
                  <c:v>начальные классы</c:v>
                </c:pt>
                <c:pt idx="1">
                  <c:v>русский язык</c:v>
                </c:pt>
                <c:pt idx="2">
                  <c:v>история, обществознание</c:v>
                </c:pt>
                <c:pt idx="3">
                  <c:v>иностранный язык</c:v>
                </c:pt>
                <c:pt idx="4">
                  <c:v>математика </c:v>
                </c:pt>
                <c:pt idx="5">
                  <c:v>физическая культура</c:v>
                </c:pt>
                <c:pt idx="6">
                  <c:v>физика</c:v>
                </c:pt>
                <c:pt idx="7">
                  <c:v>биология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12</c:v>
                </c:pt>
                <c:pt idx="1">
                  <c:v>10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964504"/>
        <c:axId val="186964896"/>
        <c:axId val="0"/>
      </c:bar3DChart>
      <c:catAx>
        <c:axId val="186964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6964896"/>
        <c:crosses val="autoZero"/>
        <c:auto val="1"/>
        <c:lblAlgn val="ctr"/>
        <c:lblOffset val="100"/>
        <c:noMultiLvlLbl val="0"/>
      </c:catAx>
      <c:valAx>
        <c:axId val="186964896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96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5875"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59948A-A726-48DF-AA4A-EF9B6BEA0376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545E85-6477-423F-9BD1-88FCF2F5A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792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675;p5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4034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56038" y="10271125"/>
            <a:ext cx="2951162" cy="542925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23C67612-7744-4E3E-B033-7175A79D370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2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9688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1675;p5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9154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56038" y="10271125"/>
            <a:ext cx="2951162" cy="542925"/>
          </a:xfrm>
        </p:spPr>
        <p:txBody>
          <a:bodyPr spcFirstLastPara="1" wrap="square" lIns="91425" tIns="45700" rIns="91425" bIns="45700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6A73015F-2452-4849-8E41-FB36B9C47CC9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11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17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6082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 txBox="1">
            <a:spLocks noGrp="1"/>
          </p:cNvSpPr>
          <p:nvPr/>
        </p:nvSpPr>
        <p:spPr>
          <a:xfrm>
            <a:off x="3856038" y="10271125"/>
            <a:ext cx="2951162" cy="542925"/>
          </a:xfrm>
          <a:prstGeom prst="rect">
            <a:avLst/>
          </a:prstGeom>
          <a:noFill/>
        </p:spPr>
        <p:txBody>
          <a:bodyPr spcFirstLastPara="1" lIns="91425" tIns="45700" rIns="91425" bIns="457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CF136EE5-8EBE-468E-9F74-B7EDE2ECF29D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3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2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6082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 txBox="1">
            <a:spLocks noGrp="1"/>
          </p:cNvSpPr>
          <p:nvPr/>
        </p:nvSpPr>
        <p:spPr>
          <a:xfrm>
            <a:off x="3856038" y="10271125"/>
            <a:ext cx="2951162" cy="542925"/>
          </a:xfrm>
          <a:prstGeom prst="rect">
            <a:avLst/>
          </a:prstGeom>
          <a:noFill/>
        </p:spPr>
        <p:txBody>
          <a:bodyPr spcFirstLastPara="1" lIns="91425" tIns="45700" rIns="91425" bIns="457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CF136EE5-8EBE-468E-9F74-B7EDE2ECF29D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4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97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6082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 txBox="1">
            <a:spLocks noGrp="1"/>
          </p:cNvSpPr>
          <p:nvPr/>
        </p:nvSpPr>
        <p:spPr>
          <a:xfrm>
            <a:off x="3856038" y="10271125"/>
            <a:ext cx="2951162" cy="542925"/>
          </a:xfrm>
          <a:prstGeom prst="rect">
            <a:avLst/>
          </a:prstGeom>
          <a:noFill/>
        </p:spPr>
        <p:txBody>
          <a:bodyPr spcFirstLastPara="1" lIns="91425" tIns="45700" rIns="91425" bIns="457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CF136EE5-8EBE-468E-9F74-B7EDE2ECF29D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5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310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1675;p52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9700" y="1350963"/>
            <a:ext cx="6480175" cy="3646487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8130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76275" y="5200650"/>
            <a:ext cx="5407025" cy="4256088"/>
          </a:xfrm>
          <a:noFill/>
        </p:spPr>
        <p:txBody>
          <a:bodyPr wrap="square" lIns="91114" tIns="45545" rIns="91114" bIns="455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29050" y="10264775"/>
            <a:ext cx="2928938" cy="542925"/>
          </a:xfrm>
        </p:spPr>
        <p:txBody>
          <a:bodyPr spcFirstLastPara="1" wrap="square" lIns="91114" tIns="45545" rIns="91114" bIns="4554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9DC83581-3BA2-4CB1-B6B7-5221070C6139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6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84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50178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 txBox="1">
            <a:spLocks noGrp="1"/>
          </p:cNvSpPr>
          <p:nvPr/>
        </p:nvSpPr>
        <p:spPr>
          <a:xfrm>
            <a:off x="3856038" y="10271125"/>
            <a:ext cx="2951162" cy="542925"/>
          </a:xfrm>
          <a:prstGeom prst="rect">
            <a:avLst/>
          </a:prstGeom>
          <a:noFill/>
        </p:spPr>
        <p:txBody>
          <a:bodyPr spcFirstLastPara="1" lIns="91425" tIns="45700" rIns="91425" bIns="457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FEB33D70-2A15-4C01-84EE-F2C9C71C836E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7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075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23A85-5396-454A-9D14-499F93403B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73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82947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 txBox="1">
            <a:spLocks noGrp="1"/>
          </p:cNvSpPr>
          <p:nvPr/>
        </p:nvSpPr>
        <p:spPr>
          <a:xfrm>
            <a:off x="3856038" y="10271125"/>
            <a:ext cx="2951162" cy="542925"/>
          </a:xfrm>
          <a:prstGeom prst="rect">
            <a:avLst/>
          </a:prstGeom>
          <a:noFill/>
        </p:spPr>
        <p:txBody>
          <a:bodyPr spcFirstLastPara="1" lIns="91425" tIns="45700" rIns="91425" bIns="457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FF0D71D1-36BC-4099-B21C-40523E179C63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9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968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54274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 txBox="1">
            <a:spLocks noGrp="1"/>
          </p:cNvSpPr>
          <p:nvPr/>
        </p:nvSpPr>
        <p:spPr>
          <a:xfrm>
            <a:off x="3856038" y="10271125"/>
            <a:ext cx="2951162" cy="542925"/>
          </a:xfrm>
          <a:prstGeom prst="rect">
            <a:avLst/>
          </a:prstGeom>
          <a:noFill/>
        </p:spPr>
        <p:txBody>
          <a:bodyPr spcFirstLastPara="1" lIns="91425" tIns="45700" rIns="91425" bIns="457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1FD4B612-5831-458D-B72D-BCA2FE54D12E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10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5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6704D-E137-44E3-A895-2460B523616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DF88-7D8B-4CC3-8A3A-E7DC61F85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F341B-A6CC-4C19-9F81-70B92EFAA212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6BCB-D3F1-456F-84AA-38A885D11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5085-3350-4A52-9CD4-C097AD7978BE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A9DD-ED29-4107-8AE0-46BA29906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63;p35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64;p35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65;p3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C49720D3-6271-46F8-85F3-874584DD26C5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7;p36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" name="Google Shape;168;p36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169;p36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051D3B11-D561-45CD-BA56-14146335BA06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79;p38"/>
          <p:cNvSpPr txBox="1">
            <a:spLocks noGrp="1"/>
          </p:cNvSpPr>
          <p:nvPr>
            <p:ph type="ftr" idx="10"/>
          </p:nvPr>
        </p:nvSpPr>
        <p:spPr>
          <a:xfrm>
            <a:off x="4144963" y="6378575"/>
            <a:ext cx="3902075" cy="276225"/>
          </a:xfrm>
        </p:spPr>
        <p:txBody>
          <a:bodyPr spcFirstLastPara="1" lIns="0" tIns="0" rIns="0" bIns="0" anchor="t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0;p38"/>
          <p:cNvSpPr txBox="1">
            <a:spLocks noGrp="1"/>
          </p:cNvSpPr>
          <p:nvPr>
            <p:ph type="dt" idx="11"/>
          </p:nvPr>
        </p:nvSpPr>
        <p:spPr>
          <a:xfrm>
            <a:off x="609600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1;p38"/>
          <p:cNvSpPr txBox="1">
            <a:spLocks noGrp="1"/>
          </p:cNvSpPr>
          <p:nvPr>
            <p:ph type="sldNum" idx="12"/>
          </p:nvPr>
        </p:nvSpPr>
        <p:spPr>
          <a:xfrm>
            <a:off x="8778875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77032DF3-553D-41F5-AEAA-F0B61229BA0F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1223029" y="111083"/>
            <a:ext cx="9746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6298188" y="2051982"/>
            <a:ext cx="4949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5;p39"/>
          <p:cNvSpPr txBox="1">
            <a:spLocks noGrp="1"/>
          </p:cNvSpPr>
          <p:nvPr>
            <p:ph type="ftr" idx="10"/>
          </p:nvPr>
        </p:nvSpPr>
        <p:spPr>
          <a:xfrm>
            <a:off x="4144963" y="6378575"/>
            <a:ext cx="3902075" cy="276225"/>
          </a:xfrm>
        </p:spPr>
        <p:txBody>
          <a:bodyPr spcFirstLastPara="1" lIns="0" tIns="0" rIns="0" bIns="0" anchor="t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86;p39"/>
          <p:cNvSpPr txBox="1">
            <a:spLocks noGrp="1"/>
          </p:cNvSpPr>
          <p:nvPr>
            <p:ph type="dt" idx="11"/>
          </p:nvPr>
        </p:nvSpPr>
        <p:spPr>
          <a:xfrm>
            <a:off x="609600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8778875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3251DB0E-5117-49E7-8A75-F2C43FB0469D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" name="Google Shape;192;p41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93;p41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94;p41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789FE1FA-0341-45D4-86F1-D188B44F6175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198;p42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99;p42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00;p42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076100DC-0BB8-4B42-B1B4-DF028FBA419B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205;p43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06;p43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07;p43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C74838EB-1DB6-4B86-BF44-CB238A5AC595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C3EDE-2663-4BF1-A3DE-884EF81AD310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5057-F214-4671-BCE3-F24F21D50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214;p44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215;p44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216;p44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B67584EE-8B5C-448C-93E4-205078B75B5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221;p45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2;p45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23;p45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4F302A43-E074-4868-9FEA-5BBD2F46994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228;p46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9;p46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230;p46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E00E2E5-AEDA-44FF-8887-79E7BC1F7192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34;p47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35;p47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36;p47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7E638FD4-1477-47A5-9B98-A7DB84293444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40;p48"/>
          <p:cNvSpPr txBox="1">
            <a:spLocks noGrp="1"/>
          </p:cNvSpPr>
          <p:nvPr>
            <p:ph type="dt" idx="10"/>
          </p:nvPr>
        </p:nvSpPr>
        <p:spPr/>
        <p:txBody>
          <a:bodyPr spcFirstLastPara="1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41;p48"/>
          <p:cNvSpPr txBox="1">
            <a:spLocks noGrp="1"/>
          </p:cNvSpPr>
          <p:nvPr>
            <p:ph type="ftr" idx="11"/>
          </p:nvPr>
        </p:nvSpPr>
        <p:spPr/>
        <p:txBody>
          <a:bodyPr spcFirstLastPara="1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2;p48"/>
          <p:cNvSpPr txBox="1">
            <a:spLocks noGrp="1"/>
          </p:cNvSpPr>
          <p:nvPr>
            <p:ph type="sldNum" idx="12"/>
          </p:nvPr>
        </p:nvSpPr>
        <p:spPr/>
        <p:txBody>
          <a:bodyPr spcFirstLastPara="1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FC340034-DFE1-4BDA-8951-0B4E4AA0E9FC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t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" name="Google Shape;246;p49"/>
          <p:cNvSpPr txBox="1">
            <a:spLocks noGrp="1"/>
          </p:cNvSpPr>
          <p:nvPr>
            <p:ph type="ftr" idx="10"/>
          </p:nvPr>
        </p:nvSpPr>
        <p:spPr>
          <a:xfrm>
            <a:off x="4144963" y="6378575"/>
            <a:ext cx="3902075" cy="276225"/>
          </a:xfrm>
        </p:spPr>
        <p:txBody>
          <a:bodyPr spcFirstLastPara="1" lIns="0" tIns="0" rIns="0" bIns="0" anchor="t">
            <a:noAutofit/>
          </a:bodyPr>
          <a:lstStyle>
            <a:lvl1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247;p49"/>
          <p:cNvSpPr txBox="1">
            <a:spLocks noGrp="1"/>
          </p:cNvSpPr>
          <p:nvPr>
            <p:ph type="dt" idx="11"/>
          </p:nvPr>
        </p:nvSpPr>
        <p:spPr>
          <a:xfrm>
            <a:off x="609600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lvl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48;p49"/>
          <p:cNvSpPr txBox="1">
            <a:spLocks noGrp="1"/>
          </p:cNvSpPr>
          <p:nvPr>
            <p:ph type="sldNum" idx="12"/>
          </p:nvPr>
        </p:nvSpPr>
        <p:spPr>
          <a:xfrm>
            <a:off x="8778875" y="6378575"/>
            <a:ext cx="2803525" cy="276225"/>
          </a:xfrm>
        </p:spPr>
        <p:txBody>
          <a:bodyPr spcFirstLastPara="1" lIns="0" tIns="0" rIns="0" bIns="0" anchor="t">
            <a:noAutofit/>
          </a:bodyPr>
          <a:lstStyle>
            <a:lvl1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/>
            </a:pPr>
            <a:fld id="{ADCDFDA4-C2D2-4AE4-9394-0D0D597E051D}" type="slidenum">
              <a:rPr lang="ru-RU"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EAFF8-D223-4C2E-8676-3D3D4003EBC3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3D88-8C5C-451D-AEE6-1BA45F517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9B26-FF84-46A6-A53C-4932E52C83AF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B78E8-9570-4F64-B2D1-FA9E6BB1E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A0B6-0C87-469F-8001-9B2A1A42D419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58ADC-3064-4026-ADC5-AB4FE63F9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E3A3-49B8-4164-87E2-4E1659A88B0B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8F57-84DC-48E5-9521-BA074452D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7A0A-B7DA-4F3D-A656-2974D07471B3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AE53E-859D-4733-ABFA-918E3C3BE8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8E2CB-7CF5-4E4E-83B6-894F4B06579C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8121-9807-4BE9-BB77-863EE44EE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D1745-F8C1-465A-9300-B7D8D561AB49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6FB8-A65A-4031-A25E-9002F0DEC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4C4F46-E1E0-4E77-B788-E0D2E587CED7}" type="datetimeFigureOut">
              <a:rPr lang="ru-RU"/>
              <a:pPr>
                <a:defRPr/>
              </a:pPr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4B0040-5D19-41D3-BC71-135E767B3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56;p34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5" name="Google Shape;157;p34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6" name="Google Shape;158;p34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7" name="Google Shape;159;p34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Google Shape;160;p3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200"/>
              <a:buFont typeface="Arial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00136DD-C084-42C2-9FED-CFC432555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Google Shape;1157;g7e118ccf70_7_0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4423" b="1521"/>
          <a:stretch>
            <a:fillRect/>
          </a:stretch>
        </p:blipFill>
        <p:spPr bwMode="auto">
          <a:xfrm>
            <a:off x="4763" y="0"/>
            <a:ext cx="12190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Google Shape;1158;g7e118ccf70_7_0"/>
          <p:cNvSpPr/>
          <p:nvPr/>
        </p:nvSpPr>
        <p:spPr>
          <a:xfrm>
            <a:off x="-6350" y="0"/>
            <a:ext cx="12207875" cy="6858000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6350" y="-17463"/>
            <a:ext cx="12201525" cy="996951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4035425" y="127000"/>
            <a:ext cx="412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  <a:t>МИНИСТЕРСТВО ОБРАЗОВАНИЯ </a:t>
            </a:r>
            <a:b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</a:br>
            <a:r>
              <a:rPr lang="ru-RU" altLang="ru-RU" sz="2000" b="1">
                <a:solidFill>
                  <a:srgbClr val="004D86"/>
                </a:solidFill>
                <a:latin typeface="Calibri" pitchFamily="34" charset="0"/>
                <a:cs typeface="Arial" charset="0"/>
              </a:rPr>
              <a:t>И 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350" y="6430963"/>
            <a:ext cx="12192000" cy="4603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990725" y="3908425"/>
            <a:ext cx="8275638" cy="1135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  <a:t>О мерах поддержки педагогических работников в Алтайском крае </a:t>
            </a:r>
            <a:r>
              <a:rPr lang="ru-RU" sz="3200" dirty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  <a:t/>
            </a:r>
            <a:br>
              <a:rPr lang="ru-RU" sz="3200" dirty="0">
                <a:solidFill>
                  <a:srgbClr val="3A3838"/>
                </a:solidFill>
                <a:latin typeface="Roboto Thin"/>
                <a:ea typeface="Roboto Thin"/>
                <a:cs typeface="Roboto Thin"/>
                <a:sym typeface="Roboto Thin"/>
              </a:rPr>
            </a:br>
            <a:endParaRPr lang="ru-RU" sz="3200" dirty="0"/>
          </a:p>
        </p:txBody>
      </p:sp>
      <p:sp>
        <p:nvSpPr>
          <p:cNvPr id="41992" name="Заголовок 2"/>
          <p:cNvSpPr txBox="1">
            <a:spLocks/>
          </p:cNvSpPr>
          <p:nvPr/>
        </p:nvSpPr>
        <p:spPr bwMode="auto">
          <a:xfrm>
            <a:off x="4741863" y="6464300"/>
            <a:ext cx="271303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2000">
                <a:latin typeface="Roboto"/>
                <a:ea typeface="Roboto"/>
                <a:cs typeface="Roboto"/>
              </a:rPr>
              <a:t>26</a:t>
            </a:r>
            <a:r>
              <a:rPr lang="en-US" sz="2000">
                <a:latin typeface="Roboto"/>
                <a:ea typeface="Roboto"/>
                <a:cs typeface="Roboto"/>
              </a:rPr>
              <a:t>.</a:t>
            </a:r>
            <a:r>
              <a:rPr lang="ru-RU" sz="2000">
                <a:latin typeface="Roboto"/>
                <a:ea typeface="Roboto"/>
                <a:cs typeface="Roboto"/>
              </a:rPr>
              <a:t>01</a:t>
            </a:r>
            <a:r>
              <a:rPr lang="en-US" sz="2000">
                <a:latin typeface="Roboto"/>
                <a:ea typeface="Roboto"/>
                <a:cs typeface="Roboto"/>
              </a:rPr>
              <a:t>.</a:t>
            </a:r>
            <a:r>
              <a:rPr lang="ru-RU" sz="2000">
                <a:latin typeface="Roboto"/>
                <a:ea typeface="Roboto"/>
                <a:cs typeface="Roboto"/>
              </a:rPr>
              <a:t>2021</a:t>
            </a:r>
          </a:p>
        </p:txBody>
      </p:sp>
      <p:pic>
        <p:nvPicPr>
          <p:cNvPr id="41993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188" y="1628775"/>
            <a:ext cx="30988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Google Shape;283;p54" descr="Картинки по запросу &quot;алтайский край герб&quot;&quot;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50" y="88900"/>
            <a:ext cx="7874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 bwMode="auto">
          <a:xfrm>
            <a:off x="5150735" y="4998375"/>
            <a:ext cx="6691714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53252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Непрерывное повышение профессионального мастерства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53254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Oval 8"/>
          <p:cNvSpPr>
            <a:spLocks noChangeArrowheads="1"/>
          </p:cNvSpPr>
          <p:nvPr/>
        </p:nvSpPr>
        <p:spPr bwMode="auto">
          <a:xfrm>
            <a:off x="415925" y="1411288"/>
            <a:ext cx="11277600" cy="835025"/>
          </a:xfrm>
          <a:prstGeom prst="ellipse">
            <a:avLst/>
          </a:prstGeom>
          <a:solidFill>
            <a:srgbClr val="9CC2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3333CC"/>
                </a:solidFill>
              </a:rPr>
              <a:t>В 2020 году на повышение квалификации педагогов – </a:t>
            </a:r>
            <a:r>
              <a:rPr lang="ru-RU" b="1" dirty="0" smtClean="0">
                <a:solidFill>
                  <a:srgbClr val="3333CC"/>
                </a:solidFill>
              </a:rPr>
              <a:t>57,1 млн</a:t>
            </a:r>
            <a:r>
              <a:rPr lang="ru-RU" b="1" dirty="0">
                <a:solidFill>
                  <a:srgbClr val="3333CC"/>
                </a:solidFill>
              </a:rPr>
              <a:t>. </a:t>
            </a:r>
            <a:r>
              <a:rPr lang="ru-RU" b="1" dirty="0" smtClean="0">
                <a:solidFill>
                  <a:srgbClr val="3333CC"/>
                </a:solidFill>
              </a:rPr>
              <a:t>руб.</a:t>
            </a:r>
            <a:endParaRPr lang="ru-RU" b="1" dirty="0">
              <a:solidFill>
                <a:srgbClr val="3333CC"/>
              </a:solidFill>
            </a:endParaRPr>
          </a:p>
        </p:txBody>
      </p:sp>
      <p:sp>
        <p:nvSpPr>
          <p:cNvPr id="53256" name="Oval 11"/>
          <p:cNvSpPr>
            <a:spLocks noChangeArrowheads="1"/>
          </p:cNvSpPr>
          <p:nvPr/>
        </p:nvSpPr>
        <p:spPr bwMode="auto">
          <a:xfrm>
            <a:off x="5344047" y="2395859"/>
            <a:ext cx="4043021" cy="1155700"/>
          </a:xfrm>
          <a:prstGeom prst="ellipse">
            <a:avLst/>
          </a:prstGeom>
          <a:solidFill>
            <a:srgbClr val="DDEAF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10 017 педагогов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прошли курсы ПК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3700" y="2830513"/>
            <a:ext cx="4800600" cy="3292495"/>
          </a:xfrm>
          <a:prstGeom prst="roundRect">
            <a:avLst/>
          </a:prstGeom>
          <a:solidFill>
            <a:srgbClr val="DDEAF6"/>
          </a:solidFill>
          <a:ln w="381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1E4E79"/>
                </a:solidFill>
              </a:rPr>
              <a:t>Подпрограмма 5. </a:t>
            </a:r>
            <a:r>
              <a:rPr lang="ru-RU" dirty="0" smtClean="0">
                <a:solidFill>
                  <a:srgbClr val="1E4E79"/>
                </a:solidFill>
              </a:rPr>
              <a:t>Профессиональная подготовка, переподготовка, повышение квалификации и развитие кадрового потенциала</a:t>
            </a:r>
          </a:p>
          <a:p>
            <a:pPr algn="ctr">
              <a:defRPr/>
            </a:pPr>
            <a:r>
              <a:rPr lang="ru-RU" dirty="0" smtClean="0">
                <a:solidFill>
                  <a:srgbClr val="1E4E79"/>
                </a:solidFill>
              </a:rPr>
              <a:t>Мероприятие 5.1.1.2. Повышение квалификации педагогических работников системы образования</a:t>
            </a:r>
          </a:p>
          <a:p>
            <a:pPr algn="ctr">
              <a:defRPr/>
            </a:pPr>
            <a:endParaRPr lang="ru-RU" dirty="0" smtClean="0">
              <a:solidFill>
                <a:srgbClr val="1E4E79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1E4E79"/>
                </a:solidFill>
              </a:rPr>
              <a:t>ГП </a:t>
            </a:r>
            <a:r>
              <a:rPr lang="ru-RU" dirty="0">
                <a:solidFill>
                  <a:srgbClr val="1E4E79"/>
                </a:solidFill>
              </a:rPr>
              <a:t>«Развитие образования в Алтайском крае</a:t>
            </a:r>
            <a:r>
              <a:rPr lang="ru-RU" dirty="0" smtClean="0">
                <a:solidFill>
                  <a:srgbClr val="1E4E79"/>
                </a:solidFill>
              </a:rPr>
              <a:t>»  (пост. Правительства </a:t>
            </a:r>
            <a:r>
              <a:rPr lang="ru-RU" dirty="0" err="1" smtClean="0">
                <a:solidFill>
                  <a:srgbClr val="1E4E79"/>
                </a:solidFill>
              </a:rPr>
              <a:t>Алт</a:t>
            </a:r>
            <a:r>
              <a:rPr lang="ru-RU" dirty="0" smtClean="0">
                <a:solidFill>
                  <a:srgbClr val="1E4E79"/>
                </a:solidFill>
              </a:rPr>
              <a:t>. края от 13.12.2019 №494)</a:t>
            </a:r>
            <a:endParaRPr lang="ru-RU" dirty="0">
              <a:solidFill>
                <a:srgbClr val="1E4E79"/>
              </a:solidFill>
            </a:endParaRPr>
          </a:p>
        </p:txBody>
      </p:sp>
      <p:pic>
        <p:nvPicPr>
          <p:cNvPr id="5325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9291" y="3634451"/>
            <a:ext cx="4359034" cy="294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8148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3200" dirty="0" smtClean="0">
                <a:solidFill>
                  <a:srgbClr val="222A35"/>
                </a:solidFill>
                <a:latin typeface="Roboto"/>
                <a:ea typeface="Roboto"/>
                <a:cs typeface="Roboto"/>
                <a:sym typeface="Roboto"/>
              </a:rPr>
              <a:t>Конкурсы профессионального мастерства</a:t>
            </a:r>
            <a:endParaRPr lang="ru-RU" sz="3200" dirty="0">
              <a:solidFill>
                <a:srgbClr val="222A3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149" name="Рисунок 1"/>
          <p:cNvPicPr>
            <a:picLocks noChangeAspect="1"/>
          </p:cNvPicPr>
          <p:nvPr/>
        </p:nvPicPr>
        <p:blipFill>
          <a:blip r:embed="rId3" cstate="print"/>
          <a:srcRect r="76642" b="9442"/>
          <a:stretch>
            <a:fillRect/>
          </a:stretch>
        </p:blipFill>
        <p:spPr bwMode="auto">
          <a:xfrm>
            <a:off x="236538" y="317500"/>
            <a:ext cx="9318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2229" y="4532699"/>
            <a:ext cx="2711302" cy="1116418"/>
          </a:xfrm>
          <a:prstGeom prst="ellipse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Педагогический дебют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86308" y="2104081"/>
            <a:ext cx="4568456" cy="1116418"/>
          </a:xfrm>
          <a:prstGeom prst="ellipse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Региональные конкурсы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725246" y="3179002"/>
            <a:ext cx="2466754" cy="2828260"/>
          </a:xfrm>
          <a:prstGeom prst="ellipse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на получение премии им. С.П. Титова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94881" y="2110226"/>
            <a:ext cx="2711302" cy="1307805"/>
          </a:xfrm>
          <a:prstGeom prst="ellipse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Региональный этап федерального конкурса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44727" y="3003273"/>
            <a:ext cx="2622699" cy="2782185"/>
          </a:xfrm>
          <a:prstGeom prst="ellipse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на присуждение премий лучшим учителям за достижения в педагогической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47007" y="3184654"/>
            <a:ext cx="2466754" cy="2706860"/>
          </a:xfrm>
          <a:prstGeom prst="ellipse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Конкурс на получение премий Губернатора АК лучшим </a:t>
            </a:r>
            <a:r>
              <a:rPr lang="ru-RU" dirty="0" err="1" smtClean="0">
                <a:solidFill>
                  <a:schemeClr val="tx1"/>
                </a:solidFill>
              </a:rPr>
              <a:t>пед</a:t>
            </a:r>
            <a:r>
              <a:rPr lang="ru-RU" dirty="0" smtClean="0">
                <a:solidFill>
                  <a:schemeClr val="tx1"/>
                </a:solidFill>
              </a:rPr>
              <a:t>. работникам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435395" y="1371600"/>
            <a:ext cx="659219" cy="627321"/>
          </a:xfrm>
          <a:prstGeom prst="downArrow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820092" y="1438939"/>
            <a:ext cx="659219" cy="627321"/>
          </a:xfrm>
          <a:prstGeom prst="downArrow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9243237" y="1438940"/>
            <a:ext cx="804530" cy="627321"/>
          </a:xfrm>
          <a:prstGeom prst="downArrow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III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9076" y="2047418"/>
            <a:ext cx="2711302" cy="861237"/>
          </a:xfrm>
          <a:prstGeom prst="ellipse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Федеральный конкурс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320812" y="3440598"/>
            <a:ext cx="2622699" cy="1116418"/>
          </a:xfrm>
          <a:prstGeom prst="ellipse">
            <a:avLst/>
          </a:prstGeom>
          <a:solidFill>
            <a:srgbClr val="DDEA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Учитель года Алтая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8182" y="6007261"/>
            <a:ext cx="1956122" cy="613458"/>
          </a:xfrm>
          <a:prstGeom prst="roundRect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200,0 тыс. руб.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70116" y="5764192"/>
            <a:ext cx="2558006" cy="810228"/>
          </a:xfrm>
          <a:prstGeom prst="roundRect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300,0 тыс. руб. – УГА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150,0 тыс. руб. – ПД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90749" y="6020764"/>
            <a:ext cx="1956122" cy="613458"/>
          </a:xfrm>
          <a:prstGeom prst="roundRect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100,0 тыс. руб.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50,0 тыс. руб.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095052" y="6032339"/>
            <a:ext cx="1956122" cy="613458"/>
          </a:xfrm>
          <a:prstGeom prst="roundRect">
            <a:avLst/>
          </a:prstGeom>
          <a:solidFill>
            <a:srgbClr val="9CC2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125,0 тыс. руб.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3012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Новое в образовании в 2020 году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3014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5148263" y="2789238"/>
            <a:ext cx="6013450" cy="3270250"/>
          </a:xfrm>
          <a:prstGeom prst="rect">
            <a:avLst/>
          </a:prstGeom>
          <a:solidFill>
            <a:srgbClr val="DDEA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rgbClr val="0000FF"/>
                </a:solidFill>
              </a:rPr>
              <a:t>С 1 сентября 2020 года введена </a:t>
            </a:r>
          </a:p>
          <a:p>
            <a:pPr algn="ctr"/>
            <a:r>
              <a:rPr lang="ru-RU">
                <a:solidFill>
                  <a:srgbClr val="0000FF"/>
                </a:solidFill>
              </a:rPr>
              <a:t>специальная доплата классным руководителям </a:t>
            </a:r>
          </a:p>
          <a:p>
            <a:pPr algn="ctr"/>
            <a:r>
              <a:rPr lang="ru-RU" sz="2400">
                <a:solidFill>
                  <a:srgbClr val="0000FF"/>
                </a:solidFill>
              </a:rPr>
              <a:t>в размере 5000 рублей</a:t>
            </a:r>
            <a:r>
              <a:rPr lang="ru-RU">
                <a:solidFill>
                  <a:srgbClr val="0000FF"/>
                </a:solidFill>
              </a:rPr>
              <a:t>	</a:t>
            </a:r>
          </a:p>
          <a:p>
            <a:pPr algn="ctr"/>
            <a:r>
              <a:rPr lang="ru-RU">
                <a:solidFill>
                  <a:srgbClr val="0000FF"/>
                </a:solidFill>
              </a:rPr>
              <a:t>за счет средств федерального бюджета</a:t>
            </a:r>
          </a:p>
          <a:p>
            <a:pPr algn="ctr"/>
            <a:endParaRPr lang="ru-RU">
              <a:solidFill>
                <a:srgbClr val="0000FF"/>
              </a:solidFill>
            </a:endParaRPr>
          </a:p>
          <a:p>
            <a:pPr algn="ctr"/>
            <a:endParaRPr lang="ru-RU"/>
          </a:p>
          <a:p>
            <a:pPr algn="ctr"/>
            <a:r>
              <a:rPr lang="ru-RU"/>
              <a:t>Послание Президента РФ Федеральному Собранию</a:t>
            </a:r>
          </a:p>
          <a:p>
            <a:pPr algn="ctr"/>
            <a:r>
              <a:rPr lang="ru-RU"/>
              <a:t>15.01.2020 </a:t>
            </a:r>
          </a:p>
        </p:txBody>
      </p:sp>
      <p:pic>
        <p:nvPicPr>
          <p:cNvPr id="4301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2365375"/>
            <a:ext cx="36576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Oval 17"/>
          <p:cNvSpPr>
            <a:spLocks noChangeArrowheads="1"/>
          </p:cNvSpPr>
          <p:nvPr/>
        </p:nvSpPr>
        <p:spPr bwMode="auto">
          <a:xfrm>
            <a:off x="1314450" y="1427163"/>
            <a:ext cx="8951913" cy="914400"/>
          </a:xfrm>
          <a:prstGeom prst="ellipse">
            <a:avLst/>
          </a:prstGeom>
          <a:solidFill>
            <a:srgbClr val="9CC2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33CC"/>
                </a:solidFill>
              </a:rPr>
              <a:t>Доплата классным руководителям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5060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Новое в образовании в 2020 году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62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Oval 10"/>
          <p:cNvSpPr>
            <a:spLocks noChangeArrowheads="1"/>
          </p:cNvSpPr>
          <p:nvPr/>
        </p:nvSpPr>
        <p:spPr bwMode="auto">
          <a:xfrm>
            <a:off x="496888" y="1427163"/>
            <a:ext cx="10907712" cy="1266825"/>
          </a:xfrm>
          <a:prstGeom prst="ellipse">
            <a:avLst/>
          </a:prstGeom>
          <a:solidFill>
            <a:srgbClr val="9CC2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33CC"/>
                </a:solidFill>
              </a:rPr>
              <a:t>Классный руководитель – главное звено </a:t>
            </a:r>
          </a:p>
          <a:p>
            <a:pPr algn="ctr"/>
            <a:r>
              <a:rPr lang="ru-RU" sz="2400" b="1">
                <a:solidFill>
                  <a:srgbClr val="3333CC"/>
                </a:solidFill>
              </a:rPr>
              <a:t>в воспитании детей</a:t>
            </a:r>
          </a:p>
        </p:txBody>
      </p:sp>
      <p:pic>
        <p:nvPicPr>
          <p:cNvPr id="4506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850" y="3054350"/>
            <a:ext cx="3752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46700" y="3135313"/>
            <a:ext cx="5124450" cy="1676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5060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Новое в образовании в 2020 году </a:t>
            </a:r>
            <a:endParaRPr lang="ru-RU" sz="24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62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Oval 10"/>
          <p:cNvSpPr>
            <a:spLocks noChangeArrowheads="1"/>
          </p:cNvSpPr>
          <p:nvPr/>
        </p:nvSpPr>
        <p:spPr bwMode="auto">
          <a:xfrm>
            <a:off x="496888" y="1427163"/>
            <a:ext cx="10907712" cy="1266825"/>
          </a:xfrm>
          <a:prstGeom prst="ellipse">
            <a:avLst/>
          </a:prstGeom>
          <a:solidFill>
            <a:srgbClr val="9CC2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smtClean="0">
                <a:solidFill>
                  <a:srgbClr val="3333CC"/>
                </a:solidFill>
              </a:rPr>
              <a:t>Программа «Земский учитель»</a:t>
            </a:r>
            <a:endParaRPr lang="ru-RU" sz="2400" b="1" dirty="0">
              <a:solidFill>
                <a:srgbClr val="3333CC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71788"/>
            <a:ext cx="3429000" cy="3429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0586" y="2916912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3399"/>
                </a:solidFill>
                <a:latin typeface="PT Sans" charset="-52"/>
              </a:rPr>
              <a:t>Программой предусматривается осуществление </a:t>
            </a:r>
            <a:r>
              <a:rPr lang="ru-RU" b="1" dirty="0">
                <a:solidFill>
                  <a:srgbClr val="003399"/>
                </a:solidFill>
                <a:latin typeface="PT Sans" charset="-52"/>
              </a:rPr>
              <a:t>единовременной компенсационной </a:t>
            </a:r>
            <a:r>
              <a:rPr lang="ru-RU" dirty="0">
                <a:solidFill>
                  <a:srgbClr val="003399"/>
                </a:solidFill>
                <a:latin typeface="PT Sans" charset="-52"/>
              </a:rPr>
              <a:t>выплаты в размере </a:t>
            </a:r>
            <a:r>
              <a:rPr lang="ru-RU" b="1" dirty="0">
                <a:solidFill>
                  <a:srgbClr val="003399"/>
                </a:solidFill>
                <a:latin typeface="PT Sans" charset="-52"/>
              </a:rPr>
              <a:t>1 млн. рублей </a:t>
            </a:r>
            <a:r>
              <a:rPr lang="ru-RU" dirty="0">
                <a:solidFill>
                  <a:srgbClr val="003399"/>
                </a:solidFill>
                <a:latin typeface="PT Sans" charset="-52"/>
              </a:rPr>
              <a:t>учителю, прибывшему (переехавшему) на работу в сельские населённые пункты, либо рабочие посёлки, либо посёлки городского типа, либо города с населением до 50 тыс. человек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229100" y="5749642"/>
            <a:ext cx="7701116" cy="551146"/>
          </a:xfrm>
          <a:prstGeom prst="rect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003399"/>
                </a:solidFill>
                <a:latin typeface="PT Sans" charset="-52"/>
              </a:rPr>
              <a:t>Количество </a:t>
            </a:r>
            <a:r>
              <a:rPr lang="ru-RU" sz="1600" b="1" dirty="0" smtClean="0">
                <a:solidFill>
                  <a:srgbClr val="003399"/>
                </a:solidFill>
                <a:latin typeface="PT Sans" charset="-52"/>
              </a:rPr>
              <a:t>выплат: </a:t>
            </a:r>
            <a:r>
              <a:rPr lang="ru-RU" sz="1600" dirty="0" smtClean="0">
                <a:solidFill>
                  <a:srgbClr val="003399"/>
                </a:solidFill>
                <a:latin typeface="PT Sans" charset="-52"/>
              </a:rPr>
              <a:t>2020 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год – </a:t>
            </a:r>
            <a:r>
              <a:rPr lang="ru-RU" sz="1600" dirty="0" smtClean="0">
                <a:solidFill>
                  <a:srgbClr val="003399"/>
                </a:solidFill>
                <a:latin typeface="PT Sans" charset="-52"/>
              </a:rPr>
              <a:t>44, 2021 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год – 39, </a:t>
            </a:r>
            <a:r>
              <a:rPr lang="ru-RU" sz="1600" dirty="0" smtClean="0">
                <a:solidFill>
                  <a:srgbClr val="003399"/>
                </a:solidFill>
                <a:latin typeface="PT Sans" charset="-52"/>
              </a:rPr>
              <a:t>2022 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год – </a:t>
            </a:r>
            <a:r>
              <a:rPr lang="ru-RU" sz="1600" dirty="0" smtClean="0">
                <a:solidFill>
                  <a:srgbClr val="003399"/>
                </a:solidFill>
                <a:latin typeface="PT Sans" charset="-52"/>
              </a:rPr>
              <a:t>36, 2023 </a:t>
            </a:r>
            <a:r>
              <a:rPr lang="ru-RU" sz="1600" dirty="0">
                <a:solidFill>
                  <a:srgbClr val="003399"/>
                </a:solidFill>
                <a:latin typeface="PT Sans" charset="-52"/>
              </a:rPr>
              <a:t>год - 56</a:t>
            </a:r>
          </a:p>
        </p:txBody>
      </p:sp>
    </p:spTree>
    <p:extLst>
      <p:ext uri="{BB962C8B-B14F-4D97-AF65-F5344CB8AC3E}">
        <p14:creationId xmlns:p14="http://schemas.microsoft.com/office/powerpoint/2010/main" val="21345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85188" y="1227167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3752765" y="65755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5060" name="Google Shape;1684;p103"/>
          <p:cNvSpPr txBox="1">
            <a:spLocks noChangeArrowheads="1"/>
          </p:cNvSpPr>
          <p:nvPr/>
        </p:nvSpPr>
        <p:spPr bwMode="auto">
          <a:xfrm>
            <a:off x="1553613" y="501578"/>
            <a:ext cx="9840349" cy="86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r>
              <a:rPr lang="ru-RU" sz="2000" b="1" dirty="0" smtClean="0">
                <a:solidFill>
                  <a:srgbClr val="003399"/>
                </a:solidFill>
                <a:latin typeface="PT Sans" charset="-52"/>
              </a:rPr>
              <a:t>Осуществление единовременных компенсационных выплат учителям</a:t>
            </a:r>
            <a:endParaRPr lang="ru-RU" sz="280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62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810" y="1597097"/>
            <a:ext cx="6103397" cy="16450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85188" y="1448823"/>
            <a:ext cx="5758099" cy="72605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3399"/>
                </a:solidFill>
                <a:latin typeface="PT Sans" charset="-52"/>
              </a:rPr>
              <a:t>В 2020 году </a:t>
            </a:r>
            <a:r>
              <a:rPr lang="ru-RU" sz="1600" b="1" dirty="0" smtClean="0">
                <a:solidFill>
                  <a:srgbClr val="FF0000"/>
                </a:solidFill>
                <a:latin typeface="PT Sans" charset="-52"/>
              </a:rPr>
              <a:t>44 учителя </a:t>
            </a:r>
            <a:r>
              <a:rPr lang="ru-RU" sz="1600" b="1" dirty="0" smtClean="0">
                <a:solidFill>
                  <a:srgbClr val="003399"/>
                </a:solidFill>
                <a:latin typeface="PT Sans" charset="-52"/>
              </a:rPr>
              <a:t>школ Алтайского края стали получателями выплаты в размере </a:t>
            </a:r>
            <a:r>
              <a:rPr lang="ru-RU" sz="1600" b="1" dirty="0" smtClean="0">
                <a:solidFill>
                  <a:srgbClr val="FF0000"/>
                </a:solidFill>
                <a:latin typeface="PT Sans" charset="-52"/>
              </a:rPr>
              <a:t>1 млн. рублей</a:t>
            </a:r>
            <a:endParaRPr lang="ru-RU" sz="1600" dirty="0">
              <a:solidFill>
                <a:srgbClr val="FF0000"/>
              </a:solidFill>
              <a:latin typeface="PT Sans" charset="-52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678759" y="3736627"/>
            <a:ext cx="1068309" cy="814812"/>
          </a:xfrm>
          <a:prstGeom prst="ellipse">
            <a:avLst/>
          </a:prstGeom>
          <a:gradFill flip="none" rotWithShape="1">
            <a:gsLst>
              <a:gs pos="14000">
                <a:srgbClr val="92D050"/>
              </a:gs>
              <a:gs pos="99000">
                <a:srgbClr val="0000FF"/>
              </a:gs>
              <a:gs pos="0">
                <a:schemeClr val="accent1">
                  <a:alpha val="25000"/>
                  <a:lumMod val="8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867565" y="3721017"/>
            <a:ext cx="3884576" cy="743638"/>
          </a:xfrm>
          <a:prstGeom prst="roundRect">
            <a:avLst/>
          </a:prstGeom>
          <a:solidFill>
            <a:srgbClr val="92D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39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00FF"/>
                </a:solidFill>
              </a:rPr>
              <a:t>получателей выплаты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39 000 000 руб. </a:t>
            </a:r>
            <a:r>
              <a:rPr lang="ru-RU" sz="1200" dirty="0" smtClean="0">
                <a:solidFill>
                  <a:srgbClr val="0000FF"/>
                </a:solidFill>
              </a:rPr>
              <a:t>из средств федерального и регионального бюджетов</a:t>
            </a:r>
          </a:p>
          <a:p>
            <a:pPr algn="ctr"/>
            <a:endParaRPr lang="ru-RU" sz="1400" dirty="0"/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904561"/>
              </p:ext>
            </p:extLst>
          </p:nvPr>
        </p:nvGraphicFramePr>
        <p:xfrm>
          <a:off x="-69451" y="2616561"/>
          <a:ext cx="5613181" cy="2621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721175" y="2439435"/>
            <a:ext cx="1700981" cy="913971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В 2020 году на участие в программе поступило 277 заявок от 157 человек на </a:t>
            </a:r>
            <a:r>
              <a:rPr lang="ru-RU" sz="1100" b="1" dirty="0" smtClean="0">
                <a:solidFill>
                  <a:srgbClr val="FF0000"/>
                </a:solidFill>
              </a:rPr>
              <a:t>101 вакансию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5231065"/>
            <a:ext cx="5943287" cy="1344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победителей представители 12 регионов РФ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чел.), Новосибирская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(9 чел.), по 1 чел. из Томской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Саратовской, Самарской, Кемеровской областей, Забайкальского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края, республик Алтай, Тыва, Башкортостан, Саха, Мордовия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678758" y="4649171"/>
            <a:ext cx="1068309" cy="814812"/>
          </a:xfrm>
          <a:prstGeom prst="ellipse">
            <a:avLst/>
          </a:prstGeom>
          <a:gradFill flip="none" rotWithShape="1">
            <a:gsLst>
              <a:gs pos="14000">
                <a:srgbClr val="92D050"/>
              </a:gs>
              <a:gs pos="99000">
                <a:srgbClr val="0000FF"/>
              </a:gs>
              <a:gs pos="0">
                <a:schemeClr val="accent1">
                  <a:alpha val="25000"/>
                  <a:lumMod val="8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688392" y="5583008"/>
            <a:ext cx="1068309" cy="814812"/>
          </a:xfrm>
          <a:prstGeom prst="ellipse">
            <a:avLst/>
          </a:prstGeom>
          <a:gradFill flip="none" rotWithShape="1">
            <a:gsLst>
              <a:gs pos="14000">
                <a:srgbClr val="92D050"/>
              </a:gs>
              <a:gs pos="99000">
                <a:srgbClr val="0000FF"/>
              </a:gs>
              <a:gs pos="0">
                <a:schemeClr val="accent1">
                  <a:alpha val="25000"/>
                  <a:lumMod val="87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867565" y="4649171"/>
            <a:ext cx="3884576" cy="743638"/>
          </a:xfrm>
          <a:prstGeom prst="roundRect">
            <a:avLst/>
          </a:prstGeom>
          <a:solidFill>
            <a:srgbClr val="92D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36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00FF"/>
                </a:solidFill>
              </a:rPr>
              <a:t>получателей выплаты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36 000 000 руб.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200" dirty="0" smtClean="0">
                <a:solidFill>
                  <a:srgbClr val="0000FF"/>
                </a:solidFill>
              </a:rPr>
              <a:t>из средств федерального и регионального бюджетов</a:t>
            </a:r>
          </a:p>
          <a:p>
            <a:pPr algn="ctr"/>
            <a:endParaRPr lang="ru-RU" sz="14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924631" y="5654182"/>
            <a:ext cx="3884576" cy="743638"/>
          </a:xfrm>
          <a:prstGeom prst="roundRect">
            <a:avLst/>
          </a:prstGeom>
          <a:solidFill>
            <a:srgbClr val="92D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56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00FF"/>
                </a:solidFill>
              </a:rPr>
              <a:t>получателей выплаты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56 000 000 руб.</a:t>
            </a:r>
            <a:r>
              <a:rPr lang="ru-RU" sz="1400" b="1" dirty="0" smtClean="0">
                <a:solidFill>
                  <a:srgbClr val="0000FF"/>
                </a:solidFill>
              </a:rPr>
              <a:t> </a:t>
            </a:r>
            <a:r>
              <a:rPr lang="ru-RU" sz="1200" dirty="0" smtClean="0">
                <a:solidFill>
                  <a:srgbClr val="0000FF"/>
                </a:solidFill>
              </a:rPr>
              <a:t>из средств федерального и регионального бюджетов</a:t>
            </a: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625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7108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Меры социальной поддержки педагогов в Алтайском крае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7110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274638" y="2743200"/>
            <a:ext cx="4800600" cy="925513"/>
          </a:xfrm>
          <a:prstGeom prst="roundRect">
            <a:avLst/>
          </a:prstGeom>
          <a:solidFill>
            <a:srgbClr val="DDEAF6"/>
          </a:solidFill>
          <a:ln w="381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1E4E79"/>
                </a:solidFill>
              </a:rPr>
              <a:t>Компенсация ЖКХ для педагогов, проживающих в сельской местности </a:t>
            </a:r>
          </a:p>
        </p:txBody>
      </p:sp>
      <p:sp>
        <p:nvSpPr>
          <p:cNvPr id="47112" name="Oval 19"/>
          <p:cNvSpPr>
            <a:spLocks noChangeArrowheads="1"/>
          </p:cNvSpPr>
          <p:nvPr/>
        </p:nvSpPr>
        <p:spPr bwMode="auto">
          <a:xfrm>
            <a:off x="1285875" y="3898900"/>
            <a:ext cx="2406650" cy="914400"/>
          </a:xfrm>
          <a:prstGeom prst="ellipse">
            <a:avLst/>
          </a:prstGeom>
          <a:solidFill>
            <a:srgbClr val="DDEAF6"/>
          </a:solidFill>
          <a:ln w="28575">
            <a:solidFill>
              <a:srgbClr val="3333CC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 smtClean="0"/>
              <a:t>875,05 млн. руб.</a:t>
            </a:r>
            <a:endParaRPr lang="ru-RU" dirty="0"/>
          </a:p>
        </p:txBody>
      </p:sp>
      <p:sp>
        <p:nvSpPr>
          <p:cNvPr id="47113" name="Rectangle 21"/>
          <p:cNvSpPr>
            <a:spLocks noChangeArrowheads="1"/>
          </p:cNvSpPr>
          <p:nvPr/>
        </p:nvSpPr>
        <p:spPr bwMode="auto">
          <a:xfrm>
            <a:off x="768350" y="5005388"/>
            <a:ext cx="3530600" cy="1428750"/>
          </a:xfrm>
          <a:prstGeom prst="rect">
            <a:avLst/>
          </a:prstGeom>
          <a:solidFill>
            <a:srgbClr val="DDEAF6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/>
              <a:t>В 2020 году получили субсидию </a:t>
            </a:r>
          </a:p>
          <a:p>
            <a:pPr algn="ctr"/>
            <a:r>
              <a:rPr lang="ru-RU" dirty="0"/>
              <a:t>33418 педагогов, </a:t>
            </a:r>
          </a:p>
          <a:p>
            <a:pPr algn="ctr"/>
            <a:r>
              <a:rPr lang="ru-RU" dirty="0"/>
              <a:t>в </a:t>
            </a:r>
            <a:r>
              <a:rPr lang="ru-RU" dirty="0" err="1"/>
              <a:t>т.ч</a:t>
            </a:r>
            <a:r>
              <a:rPr lang="ru-RU" dirty="0"/>
              <a:t>. вышедших на </a:t>
            </a:r>
            <a:r>
              <a:rPr lang="ru-RU" dirty="0" smtClean="0"/>
              <a:t>пенсию</a:t>
            </a:r>
            <a:br>
              <a:rPr lang="ru-RU" dirty="0" smtClean="0"/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(размер выплаты в 2021 году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2160 руб. ежемесячно)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5"/>
          <p:cNvSpPr/>
          <p:nvPr/>
        </p:nvSpPr>
        <p:spPr>
          <a:xfrm>
            <a:off x="7033088" y="2740426"/>
            <a:ext cx="4800600" cy="925513"/>
          </a:xfrm>
          <a:prstGeom prst="roundRect">
            <a:avLst/>
          </a:prstGeom>
          <a:solidFill>
            <a:srgbClr val="DDEAF6"/>
          </a:solidFill>
          <a:ln w="381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1E4E79"/>
                </a:solidFill>
              </a:rPr>
              <a:t>Санаторно-курортное лечение </a:t>
            </a:r>
          </a:p>
          <a:p>
            <a:pPr algn="ctr"/>
            <a:r>
              <a:rPr lang="ru-RU">
                <a:solidFill>
                  <a:srgbClr val="1E4E79"/>
                </a:solidFill>
              </a:rPr>
              <a:t>Постановление Администрации Алт. Края от 19.12.2016 №429</a:t>
            </a:r>
          </a:p>
        </p:txBody>
      </p:sp>
      <p:sp>
        <p:nvSpPr>
          <p:cNvPr id="47115" name="Oval 25"/>
          <p:cNvSpPr>
            <a:spLocks noChangeArrowheads="1"/>
          </p:cNvSpPr>
          <p:nvPr/>
        </p:nvSpPr>
        <p:spPr bwMode="auto">
          <a:xfrm>
            <a:off x="8269288" y="3856038"/>
            <a:ext cx="2406650" cy="914400"/>
          </a:xfrm>
          <a:prstGeom prst="ellipse">
            <a:avLst/>
          </a:prstGeom>
          <a:solidFill>
            <a:srgbClr val="DDEAF6"/>
          </a:solidFill>
          <a:ln w="28575">
            <a:solidFill>
              <a:srgbClr val="3333CC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/>
              <a:t>9,6 млн</a:t>
            </a:r>
            <a:r>
              <a:rPr lang="ru-RU" dirty="0" smtClean="0"/>
              <a:t>. руб.</a:t>
            </a:r>
            <a:endParaRPr lang="ru-RU" dirty="0"/>
          </a:p>
        </p:txBody>
      </p:sp>
      <p:sp>
        <p:nvSpPr>
          <p:cNvPr id="47116" name="Rectangle 26"/>
          <p:cNvSpPr>
            <a:spLocks noChangeArrowheads="1"/>
          </p:cNvSpPr>
          <p:nvPr/>
        </p:nvSpPr>
        <p:spPr bwMode="auto">
          <a:xfrm>
            <a:off x="7756525" y="5013325"/>
            <a:ext cx="3530600" cy="1428750"/>
          </a:xfrm>
          <a:prstGeom prst="rect">
            <a:avLst/>
          </a:prstGeom>
          <a:solidFill>
            <a:srgbClr val="DDEAF6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Ежегодно 320 педагогов </a:t>
            </a:r>
          </a:p>
          <a:p>
            <a:pPr algn="ctr"/>
            <a:r>
              <a:rPr lang="ru-RU"/>
              <a:t>проходят лечение</a:t>
            </a:r>
          </a:p>
        </p:txBody>
      </p:sp>
      <p:sp>
        <p:nvSpPr>
          <p:cNvPr id="47117" name="Oval 27"/>
          <p:cNvSpPr>
            <a:spLocks noChangeArrowheads="1"/>
          </p:cNvSpPr>
          <p:nvPr/>
        </p:nvSpPr>
        <p:spPr bwMode="auto">
          <a:xfrm>
            <a:off x="496888" y="1427163"/>
            <a:ext cx="10907712" cy="1266825"/>
          </a:xfrm>
          <a:prstGeom prst="ellipse">
            <a:avLst/>
          </a:prstGeom>
          <a:solidFill>
            <a:srgbClr val="9CC2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33CC"/>
                </a:solidFill>
              </a:rPr>
              <a:t>На выплаты в рамках социальной поддержки педагогов 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в 2020 году израсходовано 884,6 млн. руб. </a:t>
            </a:r>
            <a:endParaRPr lang="ru-RU" sz="2400" b="1" dirty="0">
              <a:solidFill>
                <a:srgbClr val="3333CC"/>
              </a:solidFill>
            </a:endParaRPr>
          </a:p>
        </p:txBody>
      </p:sp>
      <p:pic>
        <p:nvPicPr>
          <p:cNvPr id="47118" name="Picture 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3563" y="4059238"/>
            <a:ext cx="3298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9156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/>
              <a:t>Подъемные молодым педагогам на региональном уровне</a:t>
            </a:r>
            <a:endParaRPr lang="ru-RU"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9158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Oval 8"/>
          <p:cNvSpPr>
            <a:spLocks noChangeArrowheads="1"/>
          </p:cNvSpPr>
          <p:nvPr/>
        </p:nvSpPr>
        <p:spPr bwMode="auto">
          <a:xfrm>
            <a:off x="304800" y="1636713"/>
            <a:ext cx="11277600" cy="835025"/>
          </a:xfrm>
          <a:prstGeom prst="ellipse">
            <a:avLst/>
          </a:prstGeom>
          <a:solidFill>
            <a:srgbClr val="9CC2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3333CC"/>
                </a:solidFill>
              </a:rPr>
              <a:t>Ежегодно – </a:t>
            </a:r>
            <a:r>
              <a:rPr lang="ru-RU" b="1" dirty="0" smtClean="0">
                <a:solidFill>
                  <a:srgbClr val="3333CC"/>
                </a:solidFill>
              </a:rPr>
              <a:t>16,0 </a:t>
            </a:r>
            <a:r>
              <a:rPr lang="ru-RU" b="1" dirty="0">
                <a:solidFill>
                  <a:srgbClr val="3333CC"/>
                </a:solidFill>
              </a:rPr>
              <a:t>млн. </a:t>
            </a:r>
            <a:r>
              <a:rPr lang="ru-RU" b="1" dirty="0" smtClean="0">
                <a:solidFill>
                  <a:srgbClr val="3333CC"/>
                </a:solidFill>
              </a:rPr>
              <a:t>руб.</a:t>
            </a:r>
            <a:endParaRPr lang="ru-RU" b="1" dirty="0">
              <a:solidFill>
                <a:srgbClr val="3333CC"/>
              </a:solidFill>
            </a:endParaRPr>
          </a:p>
        </p:txBody>
      </p:sp>
      <p:pic>
        <p:nvPicPr>
          <p:cNvPr id="4916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175" y="2832100"/>
            <a:ext cx="5486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5"/>
          <p:cNvSpPr/>
          <p:nvPr/>
        </p:nvSpPr>
        <p:spPr>
          <a:xfrm>
            <a:off x="460375" y="2616200"/>
            <a:ext cx="4800600" cy="925513"/>
          </a:xfrm>
          <a:prstGeom prst="roundRect">
            <a:avLst/>
          </a:prstGeom>
          <a:solidFill>
            <a:srgbClr val="DDEAF6"/>
          </a:solidFill>
          <a:ln w="381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>
                <a:solidFill>
                  <a:srgbClr val="1E4E79"/>
                </a:solidFill>
              </a:rPr>
              <a:t>Единовременные выплаты выпускникам </a:t>
            </a:r>
          </a:p>
          <a:p>
            <a:pPr algn="ctr"/>
            <a:r>
              <a:rPr lang="ru-RU">
                <a:solidFill>
                  <a:srgbClr val="1E4E79"/>
                </a:solidFill>
              </a:rPr>
              <a:t>Постановление Администрации Алт. Края от 25.04.2013 №226</a:t>
            </a:r>
          </a:p>
        </p:txBody>
      </p:sp>
      <p:sp>
        <p:nvSpPr>
          <p:cNvPr id="49163" name="Oval 19"/>
          <p:cNvSpPr>
            <a:spLocks noChangeArrowheads="1"/>
          </p:cNvSpPr>
          <p:nvPr/>
        </p:nvSpPr>
        <p:spPr bwMode="auto">
          <a:xfrm>
            <a:off x="1285875" y="3898900"/>
            <a:ext cx="2406650" cy="914400"/>
          </a:xfrm>
          <a:prstGeom prst="ellipse">
            <a:avLst/>
          </a:prstGeom>
          <a:solidFill>
            <a:srgbClr val="DDEAF6"/>
          </a:solidFill>
          <a:ln w="28575">
            <a:solidFill>
              <a:srgbClr val="3333CC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/>
              <a:t>16,0 </a:t>
            </a:r>
            <a:r>
              <a:rPr lang="ru-RU" dirty="0" smtClean="0"/>
              <a:t>млн.руб.</a:t>
            </a:r>
            <a:endParaRPr lang="ru-RU" dirty="0"/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382588" y="5005388"/>
            <a:ext cx="5102225" cy="1428750"/>
          </a:xfrm>
          <a:prstGeom prst="rect">
            <a:avLst/>
          </a:prstGeom>
          <a:solidFill>
            <a:srgbClr val="DDEAF6"/>
          </a:solidFill>
          <a:ln w="31750">
            <a:solidFill>
              <a:srgbClr val="0000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/>
              <a:t>В 2020 году </a:t>
            </a:r>
          </a:p>
          <a:p>
            <a:pPr algn="ctr"/>
            <a:r>
              <a:rPr lang="ru-RU"/>
              <a:t>30 выпускников вузов – 250,0 тыс. руб.</a:t>
            </a:r>
          </a:p>
          <a:p>
            <a:pPr algn="ctr"/>
            <a:r>
              <a:rPr lang="ru-RU"/>
              <a:t>50 выпускников колледжей – 170,0 тыс. руб.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74342" y="2840646"/>
            <a:ext cx="2552667" cy="2288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</a:t>
            </a:r>
            <a:r>
              <a:rPr lang="ru-RU" sz="135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территорий </a:t>
            </a: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увеличили выплату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размер выплаты </a:t>
            </a:r>
          </a:p>
          <a:p>
            <a:pPr algn="just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10 тыс. рублей сохранен 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Завьяловском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Мамонтовском, 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Немецком национальном, </a:t>
            </a:r>
          </a:p>
          <a:p>
            <a:pPr algn="just"/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Поспелихинском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районах 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г. Славгород </a:t>
            </a:r>
          </a:p>
          <a:p>
            <a:pPr algn="just"/>
            <a:endParaRPr lang="ru-RU" sz="135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6120" y="2996952"/>
            <a:ext cx="1998222" cy="2160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00473" y="2036198"/>
            <a:ext cx="1771682" cy="44297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120 - 100 тыс.рублей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64670" y="2665287"/>
            <a:ext cx="1823591" cy="111693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50 тыс. рублей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00474" y="3968337"/>
            <a:ext cx="1830486" cy="1309556"/>
          </a:xfrm>
          <a:prstGeom prst="roundRect">
            <a:avLst/>
          </a:prstGeom>
          <a:solidFill>
            <a:srgbClr val="7030A0">
              <a:alpha val="32000"/>
            </a:srgb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 –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тыс. рублей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29890" y="2640518"/>
            <a:ext cx="5088593" cy="11575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70147" y="3985041"/>
            <a:ext cx="5048339" cy="14145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474518" y="5557294"/>
            <a:ext cx="1823591" cy="740390"/>
          </a:xfrm>
          <a:prstGeom prst="roundRect">
            <a:avLst/>
          </a:prstGeom>
          <a:solidFill>
            <a:srgbClr val="FF0000">
              <a:alpha val="69000"/>
            </a:srgb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10 – 15 тыс. рублей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55865" y="5560104"/>
            <a:ext cx="5036645" cy="7590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Бурлинский, г. Славгород,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Завьяловский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Каменский, Мамонтовский, Немецкий национальный, Петропавловский,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Поспелихинский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Тюменцевский</a:t>
            </a:r>
            <a:endParaRPr lang="ru-RU" sz="1125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9918" y="548122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81839" y="2651140"/>
            <a:ext cx="5036643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Алейский,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Бийский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Благовещенский,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Заринский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Змеиногорский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Зональный,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Калманский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Косихинский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Краснощековский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Крутихинский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Кулундинский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Локтевский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Панкрушихинский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Первомайский,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Романовский, Смоленский,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Суетский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Тальменский</a:t>
            </a:r>
            <a:r>
              <a:rPr lang="ru-RU" sz="1125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Табунский</a:t>
            </a:r>
            <a:r>
              <a:rPr lang="ru-RU" sz="1125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Троицкий,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Усть-Калманский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Целинный,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Чарышский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Шипуновский</a:t>
            </a:r>
            <a:r>
              <a:rPr lang="ru-RU" sz="1125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Шелаболихинский</a:t>
            </a:r>
            <a:r>
              <a:rPr lang="ru-RU" sz="1125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 районы, г. Алейск, </a:t>
            </a:r>
            <a:r>
              <a:rPr lang="ru-RU" sz="1125" dirty="0" err="1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г.Новоалтайск</a:t>
            </a:r>
            <a:r>
              <a:rPr lang="ru-RU" sz="1125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г.Рубцовск</a:t>
            </a:r>
            <a:endParaRPr lang="ru-RU" sz="1125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70148" y="4034993"/>
            <a:ext cx="4767682" cy="1203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Алтайский,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Баевский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Быстроистокский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Волчихинский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Егорьевский,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Ельцовский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Ключевский, Красногорский,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Кытмановский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Михайловский,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Новичихинский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Родинский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Ребрихинский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Солонешенский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Солтонский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Тогульский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Топчихинский</a:t>
            </a:r>
            <a:r>
              <a:rPr lang="ru-RU" sz="1125" dirty="0" smtClean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Третьяковский,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-Пристанский,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Угловский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Хабарский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 районы,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г.Барнаул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г.Белокуриха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г.Бийск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г.Заринск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г.Яровое</a:t>
            </a:r>
            <a:endParaRPr lang="ru-RU" sz="1125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17283" y="163418"/>
            <a:ext cx="11543169" cy="913811"/>
            <a:chOff x="0" y="484072"/>
            <a:chExt cx="12192000" cy="975722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0" y="516819"/>
              <a:ext cx="12192000" cy="942975"/>
              <a:chOff x="-65903" y="1102710"/>
              <a:chExt cx="12192000" cy="942975"/>
            </a:xfrm>
          </p:grpSpPr>
          <p:sp>
            <p:nvSpPr>
              <p:cNvPr id="18" name="Google Shape;1683;p103"/>
              <p:cNvSpPr/>
              <p:nvPr/>
            </p:nvSpPr>
            <p:spPr>
              <a:xfrm>
                <a:off x="-65903" y="1102710"/>
                <a:ext cx="12192000" cy="9429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114300" dist="47625" dir="7380000" algn="bl" rotWithShape="0">
                  <a:srgbClr val="434343">
                    <a:alpha val="37250"/>
                  </a:srgbClr>
                </a:outerShdw>
              </a:effectLst>
            </p:spPr>
            <p:txBody>
              <a:bodyPr spcFirstLastPara="1" lIns="68569" tIns="68569" rIns="68569" bIns="68569" anchor="ctr"/>
              <a:lstStyle/>
              <a:p>
                <a:pPr>
                  <a:buClr>
                    <a:srgbClr val="000000"/>
                  </a:buClr>
                  <a:buSzPts val="1400"/>
                  <a:defRPr/>
                </a:pPr>
                <a:endParaRPr sz="105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684;p103"/>
              <p:cNvSpPr txBox="1">
                <a:spLocks noChangeArrowheads="1"/>
              </p:cNvSpPr>
              <p:nvPr/>
            </p:nvSpPr>
            <p:spPr bwMode="auto">
              <a:xfrm>
                <a:off x="1477494" y="1116801"/>
                <a:ext cx="10473631" cy="8629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8569" tIns="68569" rIns="68569" bIns="68569"/>
              <a:lstStyle/>
              <a:p>
                <a:endParaRPr lang="ru-RU" dirty="0">
                  <a:solidFill>
                    <a:srgbClr val="000000"/>
                  </a:solidFill>
                  <a:ea typeface="Roboto"/>
                  <a:cs typeface="Roboto"/>
                  <a:sym typeface="Roboto"/>
                </a:endParaRPr>
              </a:p>
            </p:txBody>
          </p:sp>
          <p:pic>
            <p:nvPicPr>
              <p:cNvPr id="25" name="Google Shape;89;g86c1d5bee7_0_2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6047" y="1202722"/>
                <a:ext cx="1006475" cy="771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Прямоугольник 21"/>
            <p:cNvSpPr/>
            <p:nvPr/>
          </p:nvSpPr>
          <p:spPr>
            <a:xfrm>
              <a:off x="0" y="484072"/>
              <a:ext cx="12192000" cy="10001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solidFill>
                  <a:srgbClr val="003399"/>
                </a:solidFill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3681840" y="2169944"/>
            <a:ext cx="3429000" cy="2654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Павловский,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Залесовский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5" dirty="0" err="1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Курьинский</a:t>
            </a:r>
            <a:r>
              <a:rPr lang="ru-RU" sz="1125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 районы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7940" y="450529"/>
            <a:ext cx="1098185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 dirty="0"/>
              <a:t>Подъемные молодым педагогам на муниципальном уровне</a:t>
            </a:r>
            <a:endParaRPr lang="ru-RU" sz="2400" dirty="0">
              <a:sym typeface="Roboto"/>
            </a:endParaRPr>
          </a:p>
        </p:txBody>
      </p:sp>
      <p:sp>
        <p:nvSpPr>
          <p:cNvPr id="23" name="Oval 9"/>
          <p:cNvSpPr>
            <a:spLocks noChangeArrowheads="1"/>
          </p:cNvSpPr>
          <p:nvPr/>
        </p:nvSpPr>
        <p:spPr bwMode="auto">
          <a:xfrm>
            <a:off x="415925" y="1106488"/>
            <a:ext cx="11277600" cy="835025"/>
          </a:xfrm>
          <a:prstGeom prst="ellipse">
            <a:avLst/>
          </a:prstGeom>
          <a:solidFill>
            <a:srgbClr val="9CC2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3333CC"/>
                </a:solidFill>
              </a:rPr>
              <a:t>На начало 2021 года у</a:t>
            </a:r>
            <a:r>
              <a:rPr lang="ru-RU" b="1" dirty="0" smtClean="0">
                <a:solidFill>
                  <a:srgbClr val="3333CC"/>
                </a:solidFill>
              </a:rPr>
              <a:t>величена </a:t>
            </a:r>
            <a:r>
              <a:rPr lang="ru-RU" b="1" dirty="0">
                <a:solidFill>
                  <a:srgbClr val="3333CC"/>
                </a:solidFill>
              </a:rPr>
              <a:t>сумма муниципальных </a:t>
            </a:r>
          </a:p>
          <a:p>
            <a:pPr algn="ctr"/>
            <a:r>
              <a:rPr lang="ru-RU" b="1" dirty="0">
                <a:solidFill>
                  <a:srgbClr val="3333CC"/>
                </a:solidFill>
              </a:rPr>
              <a:t>подъёмных в</a:t>
            </a:r>
            <a:r>
              <a:rPr lang="ru-RU" b="1" dirty="0"/>
              <a:t> </a:t>
            </a:r>
            <a:r>
              <a:rPr lang="ru-RU" sz="2800" b="1" dirty="0" smtClean="0">
                <a:solidFill>
                  <a:srgbClr val="CC0066"/>
                </a:solidFill>
              </a:rPr>
              <a:t>88%</a:t>
            </a:r>
            <a:r>
              <a:rPr lang="ru-RU" b="1" dirty="0" smtClean="0"/>
              <a:t> </a:t>
            </a:r>
            <a:r>
              <a:rPr lang="ru-RU" b="1" dirty="0">
                <a:solidFill>
                  <a:srgbClr val="3333CC"/>
                </a:solidFill>
              </a:rPr>
              <a:t>территорий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9892" y="2081806"/>
            <a:ext cx="5088593" cy="4195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50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9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81925" name="Google Shape;1684;p103"/>
          <p:cNvSpPr txBox="1">
            <a:spLocks noChangeArrowheads="1"/>
          </p:cNvSpPr>
          <p:nvPr/>
        </p:nvSpPr>
        <p:spPr bwMode="auto">
          <a:xfrm>
            <a:off x="361950" y="498475"/>
            <a:ext cx="114506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 charset="0"/>
              <a:buNone/>
            </a:pPr>
            <a:r>
              <a:rPr lang="ru-RU" sz="2400"/>
              <a:t>Поддержка молодых педагогов на муниципальном уровне</a:t>
            </a:r>
            <a:endParaRPr lang="ru-RU" sz="2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81927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5"/>
          <p:cNvSpPr/>
          <p:nvPr/>
        </p:nvSpPr>
        <p:spPr>
          <a:xfrm>
            <a:off x="507999" y="1636713"/>
            <a:ext cx="5467287" cy="1516062"/>
          </a:xfrm>
          <a:prstGeom prst="roundRect">
            <a:avLst/>
          </a:prstGeom>
          <a:solidFill>
            <a:srgbClr val="DDEAF6"/>
          </a:solidFill>
          <a:ln w="381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1E4E79"/>
                </a:solidFill>
              </a:rPr>
              <a:t>Повышение оклада на 30% в первый год,</a:t>
            </a:r>
          </a:p>
          <a:p>
            <a:pPr algn="ctr"/>
            <a:r>
              <a:rPr lang="ru-RU" dirty="0">
                <a:solidFill>
                  <a:srgbClr val="1E4E79"/>
                </a:solidFill>
              </a:rPr>
              <a:t>на 20% - во второй год,</a:t>
            </a:r>
          </a:p>
          <a:p>
            <a:pPr algn="ctr"/>
            <a:r>
              <a:rPr lang="ru-RU" dirty="0">
                <a:solidFill>
                  <a:srgbClr val="1E4E79"/>
                </a:solidFill>
              </a:rPr>
              <a:t>на 10% - в третий год</a:t>
            </a:r>
          </a:p>
        </p:txBody>
      </p:sp>
      <p:sp>
        <p:nvSpPr>
          <p:cNvPr id="3" name="Скругленный прямоугольник 15"/>
          <p:cNvSpPr/>
          <p:nvPr/>
        </p:nvSpPr>
        <p:spPr>
          <a:xfrm>
            <a:off x="2439988" y="3263900"/>
            <a:ext cx="6432408" cy="1516063"/>
          </a:xfrm>
          <a:prstGeom prst="roundRect">
            <a:avLst/>
          </a:prstGeom>
          <a:solidFill>
            <a:srgbClr val="DDEAF6"/>
          </a:solidFill>
          <a:ln w="381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1E4E79"/>
                </a:solidFill>
              </a:rPr>
              <a:t>Приказ </a:t>
            </a:r>
            <a:r>
              <a:rPr lang="ru-RU" dirty="0" err="1">
                <a:solidFill>
                  <a:srgbClr val="1E4E79"/>
                </a:solidFill>
              </a:rPr>
              <a:t>Минобрнауки</a:t>
            </a:r>
            <a:r>
              <a:rPr lang="ru-RU" dirty="0">
                <a:solidFill>
                  <a:srgbClr val="1E4E79"/>
                </a:solidFill>
              </a:rPr>
              <a:t> АК от 22.03.2018 № 16-п в соответствии с локальными актами ОО выпускникам, впервые поступившим на </a:t>
            </a:r>
            <a:r>
              <a:rPr lang="ru-RU" dirty="0" smtClean="0">
                <a:solidFill>
                  <a:srgbClr val="1E4E79"/>
                </a:solidFill>
              </a:rPr>
              <a:t>работу в образовательные организации, находящиеся в ведении </a:t>
            </a:r>
            <a:r>
              <a:rPr lang="ru-RU" dirty="0" err="1" smtClean="0">
                <a:solidFill>
                  <a:srgbClr val="1E4E79"/>
                </a:solidFill>
              </a:rPr>
              <a:t>Минобрнауки</a:t>
            </a:r>
            <a:r>
              <a:rPr lang="ru-RU" dirty="0" smtClean="0">
                <a:solidFill>
                  <a:srgbClr val="1E4E79"/>
                </a:solidFill>
              </a:rPr>
              <a:t> АК, </a:t>
            </a:r>
            <a:r>
              <a:rPr lang="ru-RU" dirty="0">
                <a:solidFill>
                  <a:srgbClr val="1E4E79"/>
                </a:solidFill>
              </a:rPr>
              <a:t>ежемесячная выплата стимулирующего характера </a:t>
            </a:r>
          </a:p>
        </p:txBody>
      </p:sp>
      <p:sp>
        <p:nvSpPr>
          <p:cNvPr id="4" name="Скругленный прямоугольник 15"/>
          <p:cNvSpPr/>
          <p:nvPr/>
        </p:nvSpPr>
        <p:spPr>
          <a:xfrm>
            <a:off x="5543549" y="4891088"/>
            <a:ext cx="6062993" cy="1473498"/>
          </a:xfrm>
          <a:prstGeom prst="roundRect">
            <a:avLst/>
          </a:prstGeom>
          <a:solidFill>
            <a:srgbClr val="DDEAF6"/>
          </a:solidFill>
          <a:ln w="38100">
            <a:solidFill>
              <a:srgbClr val="1E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dirty="0">
                <a:solidFill>
                  <a:srgbClr val="1E4E79"/>
                </a:solidFill>
              </a:rPr>
              <a:t>На территории </a:t>
            </a:r>
            <a:r>
              <a:rPr lang="ru-RU" dirty="0" smtClean="0">
                <a:solidFill>
                  <a:srgbClr val="1E4E79"/>
                </a:solidFill>
              </a:rPr>
              <a:t>33 </a:t>
            </a:r>
            <a:r>
              <a:rPr lang="ru-RU" dirty="0">
                <a:solidFill>
                  <a:srgbClr val="1E4E79"/>
                </a:solidFill>
              </a:rPr>
              <a:t>муниципальных образований (</a:t>
            </a:r>
            <a:r>
              <a:rPr lang="ru-RU" dirty="0" smtClean="0">
                <a:solidFill>
                  <a:srgbClr val="1E4E79"/>
                </a:solidFill>
              </a:rPr>
              <a:t>48%) </a:t>
            </a:r>
            <a:r>
              <a:rPr lang="ru-RU" dirty="0">
                <a:solidFill>
                  <a:srgbClr val="1E4E79"/>
                </a:solidFill>
              </a:rPr>
              <a:t>предоставляется компенсации аренды жилого помещения из средств муниципальных бюджетов.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882</Words>
  <Application>Microsoft Office PowerPoint</Application>
  <PresentationFormat>Широкоэкранный</PresentationFormat>
  <Paragraphs>139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Roboto</vt:lpstr>
      <vt:lpstr>Roboto Thin</vt:lpstr>
      <vt:lpstr>Times New Roman</vt:lpstr>
      <vt:lpstr>Тема Office</vt:lpstr>
      <vt:lpstr>1_Тема Office</vt:lpstr>
      <vt:lpstr>О мерах поддержки педагогических работников в Алтайском крае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Елена Сергеевна Бровко</cp:lastModifiedBy>
  <cp:revision>140</cp:revision>
  <cp:lastPrinted>2021-03-12T09:56:58Z</cp:lastPrinted>
  <dcterms:created xsi:type="dcterms:W3CDTF">2020-03-03T03:32:20Z</dcterms:created>
  <dcterms:modified xsi:type="dcterms:W3CDTF">2021-03-12T10:08:30Z</dcterms:modified>
</cp:coreProperties>
</file>